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256" r:id="rId2"/>
    <p:sldId id="286" r:id="rId3"/>
    <p:sldId id="268" r:id="rId4"/>
    <p:sldId id="258" r:id="rId5"/>
    <p:sldId id="273" r:id="rId6"/>
    <p:sldId id="257" r:id="rId7"/>
    <p:sldId id="270" r:id="rId8"/>
    <p:sldId id="271" r:id="rId9"/>
    <p:sldId id="272" r:id="rId10"/>
    <p:sldId id="275" r:id="rId11"/>
    <p:sldId id="274" r:id="rId12"/>
    <p:sldId id="290" r:id="rId13"/>
    <p:sldId id="287" r:id="rId14"/>
    <p:sldId id="276" r:id="rId15"/>
    <p:sldId id="278" r:id="rId16"/>
    <p:sldId id="279" r:id="rId17"/>
    <p:sldId id="288" r:id="rId18"/>
    <p:sldId id="281" r:id="rId19"/>
    <p:sldId id="282" r:id="rId20"/>
    <p:sldId id="283" r:id="rId21"/>
    <p:sldId id="284" r:id="rId22"/>
    <p:sldId id="285" r:id="rId23"/>
    <p:sldId id="262" r:id="rId24"/>
    <p:sldId id="265" r:id="rId25"/>
  </p:sldIdLst>
  <p:sldSz cx="9144000" cy="6858000" type="screen4x3"/>
  <p:notesSz cx="6805613" cy="99393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1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FC3BCB9-9612-4301-AADB-E632E29134A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80000"/>
              </a:lnSpc>
            </a:pPr>
            <a:r>
              <a:rPr lang="en-US" sz="6200" dirty="0">
                <a:solidFill>
                  <a:schemeClr val="tx2"/>
                </a:solidFill>
                <a:latin typeface="Times New Roman" pitchFamily="18" charset="0"/>
              </a:rPr>
              <a:t>Click to edit Master title style</a:t>
            </a:r>
          </a:p>
        </p:txBody>
      </p:sp>
      <p:pic>
        <p:nvPicPr>
          <p:cNvPr id="18448" name="Picture 16" descr="MRC Branding 001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49275"/>
            <a:ext cx="9144000" cy="1366838"/>
          </a:xfrm>
          <a:prstGeom prst="rect">
            <a:avLst/>
          </a:prstGeom>
          <a:noFill/>
        </p:spPr>
      </p:pic>
      <p:pic>
        <p:nvPicPr>
          <p:cNvPr id="18449" name="Picture 17" descr="MRC Branding 024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2988" y="115888"/>
            <a:ext cx="938212" cy="10509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9" name="Picture 11" descr="MRC Branding 001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549275"/>
            <a:ext cx="9144000" cy="1366838"/>
          </a:xfrm>
          <a:prstGeom prst="rect">
            <a:avLst/>
          </a:prstGeom>
          <a:noFill/>
        </p:spPr>
      </p:pic>
      <p:pic>
        <p:nvPicPr>
          <p:cNvPr id="17420" name="Picture 12" descr="MRC Branding 024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042988" y="115888"/>
            <a:ext cx="938212" cy="1050925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u/imgres?imgurl=http://www.ars-grin.gov/ars/SoAtlantic/fp/stpp/burelle/nematode.jpg&amp;imgrefurl=http://www.ars-grin.gov/ars/SoAtlantic/fp/stpp/burelle/nematode.html&amp;h=279&amp;w=426&amp;sz=30&amp;tbnid=oAKJKF5PXEgqLM:&amp;tbnh=83&amp;tbnw=126&amp;prev=/search?q=Nematode+pictures&amp;tbm=isch&amp;tbo=u&amp;zoom=1&amp;q=Nematode+pictures&amp;hl=en&amp;usg=__6kopvJko_sSbt_R_fdOEFZV8U1Y=&amp;sa=X&amp;ei=4DtwTpyCIY6yiQfY_-DfCQ&amp;ved=0CBkQ9QEwAw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1421039"/>
            <a:ext cx="9375006" cy="2559050"/>
          </a:xfrm>
          <a:prstGeom prst="rect">
            <a:avLst/>
          </a:prstGeom>
          <a:noFill/>
          <a:ln/>
        </p:spPr>
        <p:txBody>
          <a:bodyPr anchor="ctr"/>
          <a:lstStyle/>
          <a:p>
            <a:pPr algn="ctr">
              <a:tabLst>
                <a:tab pos="355600" algn="l"/>
              </a:tabLst>
            </a:pPr>
            <a:r>
              <a:rPr lang="en-GB" sz="4600" dirty="0" smtClean="0">
                <a:solidFill>
                  <a:schemeClr val="bg1"/>
                </a:solidFill>
                <a:latin typeface="+mn-lt"/>
              </a:rPr>
              <a:t>Reducing the migration of </a:t>
            </a:r>
            <a:br>
              <a:rPr lang="en-GB" sz="4600" dirty="0" smtClean="0">
                <a:solidFill>
                  <a:schemeClr val="bg1"/>
                </a:solidFill>
                <a:latin typeface="+mn-lt"/>
              </a:rPr>
            </a:br>
            <a:r>
              <a:rPr lang="en-GB" sz="4600" dirty="0" smtClean="0">
                <a:solidFill>
                  <a:schemeClr val="bg1"/>
                </a:solidFill>
                <a:latin typeface="+mn-lt"/>
              </a:rPr>
              <a:t>P. Millipedes into an urban setting</a:t>
            </a:r>
            <a:endParaRPr lang="en-US" sz="4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52" name="Picture 4" descr="imag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42351" y="3437738"/>
            <a:ext cx="3282950" cy="191293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745671" y="5621792"/>
            <a:ext cx="781843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 smtClean="0">
                <a:solidFill>
                  <a:schemeClr val="bg1"/>
                </a:solidFill>
              </a:rPr>
              <a:t>September 2011</a:t>
            </a:r>
          </a:p>
          <a:p>
            <a:pPr algn="ctr">
              <a:spcBef>
                <a:spcPct val="50000"/>
              </a:spcBef>
            </a:pPr>
            <a:r>
              <a:rPr lang="en-US" b="1" i="1" dirty="0" smtClean="0">
                <a:solidFill>
                  <a:schemeClr val="bg1"/>
                </a:solidFill>
              </a:rPr>
              <a:t>By Kathrine Goldsmith and Simeon Kendall 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448" y="640398"/>
            <a:ext cx="8229600" cy="784141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chemeClr val="bg1"/>
                </a:solidFill>
                <a:latin typeface="+mn-lt"/>
              </a:rPr>
              <a:t>2009 - MRC Plan</a:t>
            </a:r>
            <a:endParaRPr lang="en-A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35629"/>
            <a:ext cx="8229600" cy="4525963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AU" dirty="0" smtClean="0">
                <a:solidFill>
                  <a:schemeClr val="bg1"/>
                </a:solidFill>
              </a:rPr>
              <a:t>Provided Kinross residents with:</a:t>
            </a:r>
          </a:p>
          <a:p>
            <a:pPr lvl="1">
              <a:buClr>
                <a:srgbClr val="002060"/>
              </a:buClr>
              <a:buFont typeface="Wingdings" pitchFamily="2" charset="2"/>
              <a:buChar char="Ø"/>
            </a:pPr>
            <a:r>
              <a:rPr lang="en-AU" dirty="0" smtClean="0">
                <a:solidFill>
                  <a:schemeClr val="bg1"/>
                </a:solidFill>
              </a:rPr>
              <a:t>Dept of Agriculture Garden Note - P. Millipedes</a:t>
            </a:r>
          </a:p>
          <a:p>
            <a:pPr lvl="1">
              <a:buClr>
                <a:srgbClr val="002060"/>
              </a:buClr>
              <a:buFont typeface="Wingdings" pitchFamily="2" charset="2"/>
              <a:buChar char="Ø"/>
            </a:pPr>
            <a:r>
              <a:rPr lang="en-AU" dirty="0" smtClean="0">
                <a:solidFill>
                  <a:schemeClr val="bg1"/>
                </a:solidFill>
              </a:rPr>
              <a:t>MRC leaflet – “Operation Millipede” describing planned programs</a:t>
            </a:r>
          </a:p>
          <a:p>
            <a:pPr lvl="1">
              <a:buClr>
                <a:srgbClr val="002060"/>
              </a:buClr>
              <a:buFont typeface="Wingdings" pitchFamily="2" charset="2"/>
              <a:buChar char="Ø"/>
            </a:pPr>
            <a:r>
              <a:rPr lang="en-AU" dirty="0" smtClean="0">
                <a:solidFill>
                  <a:schemeClr val="bg1"/>
                </a:solidFill>
              </a:rPr>
              <a:t>Chemical spray on boundary (only on         boundary, no Bush Forever land)</a:t>
            </a:r>
          </a:p>
          <a:p>
            <a:pPr lvl="1">
              <a:buClr>
                <a:srgbClr val="002060"/>
              </a:buClr>
              <a:buFont typeface="Wingdings" pitchFamily="2" charset="2"/>
              <a:buChar char="Ø"/>
            </a:pPr>
            <a:r>
              <a:rPr lang="en-AU" dirty="0" smtClean="0">
                <a:solidFill>
                  <a:schemeClr val="bg1"/>
                </a:solidFill>
              </a:rPr>
              <a:t>Providing powered water/light traps</a:t>
            </a:r>
          </a:p>
          <a:p>
            <a:pPr lvl="2">
              <a:buClr>
                <a:srgbClr val="002060"/>
              </a:buClr>
              <a:buFont typeface="Wingdings" pitchFamily="2" charset="2"/>
              <a:buChar char="Ø"/>
            </a:pPr>
            <a:r>
              <a:rPr lang="en-AU" dirty="0" smtClean="0">
                <a:solidFill>
                  <a:schemeClr val="bg1"/>
                </a:solidFill>
              </a:rPr>
              <a:t>Millipedes positively </a:t>
            </a:r>
            <a:r>
              <a:rPr lang="en-AU" dirty="0" err="1" smtClean="0">
                <a:solidFill>
                  <a:schemeClr val="bg1"/>
                </a:solidFill>
              </a:rPr>
              <a:t>phototactic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4" name="Picture 6" descr="IMG_160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01747" y="3620168"/>
            <a:ext cx="1603124" cy="162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G_160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25796" y="5123510"/>
            <a:ext cx="1611540" cy="154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014" y="327259"/>
            <a:ext cx="8229600" cy="1143000"/>
          </a:xfrm>
        </p:spPr>
        <p:txBody>
          <a:bodyPr/>
          <a:lstStyle/>
          <a:p>
            <a:pPr algn="ctr"/>
            <a:r>
              <a:rPr lang="en-AU" sz="4200" dirty="0" smtClean="0">
                <a:solidFill>
                  <a:schemeClr val="bg1"/>
                </a:solidFill>
                <a:latin typeface="+mn-lt"/>
              </a:rPr>
              <a:t>April 2010 – Kinross</a:t>
            </a:r>
            <a:br>
              <a:rPr lang="en-AU" sz="4200" dirty="0" smtClean="0">
                <a:solidFill>
                  <a:schemeClr val="bg1"/>
                </a:solidFill>
                <a:latin typeface="+mn-lt"/>
              </a:rPr>
            </a:br>
            <a:r>
              <a:rPr lang="en-AU" sz="4200" dirty="0" smtClean="0">
                <a:solidFill>
                  <a:schemeClr val="bg1"/>
                </a:solidFill>
                <a:latin typeface="+mn-lt"/>
              </a:rPr>
              <a:t>Resident Meeting</a:t>
            </a:r>
            <a:endParaRPr lang="en-AU" sz="4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056" y="1970314"/>
            <a:ext cx="8831943" cy="4887686"/>
          </a:xfrm>
        </p:spPr>
        <p:txBody>
          <a:bodyPr/>
          <a:lstStyle/>
          <a:p>
            <a:pPr marL="355600" indent="-355600">
              <a:buBlip>
                <a:blip r:embed="rId2"/>
              </a:buBlip>
            </a:pPr>
            <a:r>
              <a:rPr lang="en-AU" dirty="0" smtClean="0">
                <a:solidFill>
                  <a:schemeClr val="bg1"/>
                </a:solidFill>
              </a:rPr>
              <a:t>Kinross Residential Assoc. (KRA) held meeting </a:t>
            </a:r>
          </a:p>
          <a:p>
            <a:pPr lvl="1" indent="-387350">
              <a:buClr>
                <a:srgbClr val="002060"/>
              </a:buClr>
              <a:buFont typeface="Wingdings" pitchFamily="2" charset="2"/>
              <a:buChar char="Ø"/>
            </a:pPr>
            <a:r>
              <a:rPr lang="en-AU" sz="2400" dirty="0" smtClean="0">
                <a:solidFill>
                  <a:schemeClr val="bg1"/>
                </a:solidFill>
              </a:rPr>
              <a:t>MRC, CoJ, CoW, Dept. Agric. &amp; Kinross residents</a:t>
            </a:r>
          </a:p>
          <a:p>
            <a:pPr lvl="1" indent="-387350">
              <a:buClr>
                <a:srgbClr val="002060"/>
              </a:buClr>
              <a:buFont typeface="Wingdings" pitchFamily="2" charset="2"/>
              <a:buChar char="Ø"/>
            </a:pPr>
            <a:r>
              <a:rPr lang="en-AU" sz="2400" dirty="0" smtClean="0">
                <a:solidFill>
                  <a:schemeClr val="bg1"/>
                </a:solidFill>
              </a:rPr>
              <a:t>Sharing of information, plan of attack</a:t>
            </a:r>
          </a:p>
          <a:p>
            <a:pPr lvl="1" indent="-387350">
              <a:buClr>
                <a:srgbClr val="002060"/>
              </a:buClr>
              <a:buFont typeface="Wingdings" pitchFamily="2" charset="2"/>
              <a:buChar char="Ø"/>
            </a:pPr>
            <a:r>
              <a:rPr lang="en-AU" sz="2400" dirty="0" smtClean="0">
                <a:solidFill>
                  <a:schemeClr val="bg1"/>
                </a:solidFill>
              </a:rPr>
              <a:t>MRC – Nematode trials, provide water/light traps, commence barrier trials</a:t>
            </a:r>
          </a:p>
          <a:p>
            <a:pPr lvl="1" indent="-387350">
              <a:buClr>
                <a:srgbClr val="002060"/>
              </a:buClr>
              <a:buFont typeface="Wingdings" pitchFamily="2" charset="2"/>
              <a:buChar char="Ø"/>
            </a:pPr>
            <a:r>
              <a:rPr lang="en-AU" sz="2400" dirty="0" smtClean="0">
                <a:solidFill>
                  <a:schemeClr val="bg1"/>
                </a:solidFill>
              </a:rPr>
              <a:t>CoJ – organise the under storey clearing on verge</a:t>
            </a:r>
          </a:p>
          <a:p>
            <a:pPr lvl="1" indent="-387350">
              <a:buClr>
                <a:srgbClr val="002060"/>
              </a:buClr>
              <a:buFont typeface="Wingdings" pitchFamily="2" charset="2"/>
              <a:buChar char="Ø"/>
            </a:pPr>
            <a:r>
              <a:rPr lang="en-AU" sz="2400" dirty="0" smtClean="0">
                <a:solidFill>
                  <a:schemeClr val="bg1"/>
                </a:solidFill>
              </a:rPr>
              <a:t>Western Power – change street lights over to Sodium Luminaries lights</a:t>
            </a:r>
          </a:p>
          <a:p>
            <a:pPr lvl="1" indent="-387350">
              <a:buClr>
                <a:srgbClr val="002060"/>
              </a:buClr>
              <a:buFont typeface="Wingdings" pitchFamily="2" charset="2"/>
              <a:buChar char="Ø"/>
            </a:pPr>
            <a:r>
              <a:rPr lang="en-AU" sz="2400" dirty="0" smtClean="0">
                <a:solidFill>
                  <a:schemeClr val="bg1"/>
                </a:solidFill>
              </a:rPr>
              <a:t>Kinross residents – turn off outside lights, install light/water traps &amp; reduce organic matter close to house if possible</a:t>
            </a:r>
          </a:p>
          <a:p>
            <a:pPr lvl="4"/>
            <a:endParaRPr lang="en-A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366078"/>
            <a:ext cx="8229600" cy="1143000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Why – Nematodes </a:t>
            </a:r>
            <a:br>
              <a:rPr lang="en-AU" dirty="0" smtClean="0">
                <a:solidFill>
                  <a:schemeClr val="bg1"/>
                </a:solidFill>
              </a:rPr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856232"/>
            <a:ext cx="8229600" cy="4525963"/>
          </a:xfrm>
        </p:spPr>
        <p:txBody>
          <a:bodyPr/>
          <a:lstStyle/>
          <a:p>
            <a:pPr marL="355600" indent="-355600">
              <a:buBlip>
                <a:blip r:embed="rId2"/>
              </a:buBlip>
            </a:pPr>
            <a:r>
              <a:rPr lang="en-AU" dirty="0" smtClean="0">
                <a:solidFill>
                  <a:schemeClr val="bg1"/>
                </a:solidFill>
              </a:rPr>
              <a:t>Natural biological control</a:t>
            </a:r>
          </a:p>
          <a:p>
            <a:pPr lvl="2" indent="-387350">
              <a:buClr>
                <a:srgbClr val="002060"/>
              </a:buClr>
              <a:buFont typeface="Wingdings" pitchFamily="2" charset="2"/>
              <a:buChar char="Ø"/>
            </a:pPr>
            <a:r>
              <a:rPr lang="en-AU" dirty="0" smtClean="0">
                <a:solidFill>
                  <a:schemeClr val="bg1"/>
                </a:solidFill>
              </a:rPr>
              <a:t>Ingested by Millipede as they eating organic matter </a:t>
            </a:r>
          </a:p>
          <a:p>
            <a:pPr lvl="2" indent="-387350">
              <a:buClr>
                <a:srgbClr val="002060"/>
              </a:buClr>
              <a:buFont typeface="Wingdings" pitchFamily="2" charset="2"/>
              <a:buChar char="Ø"/>
            </a:pPr>
            <a:r>
              <a:rPr lang="en-AU" dirty="0" smtClean="0">
                <a:solidFill>
                  <a:schemeClr val="bg1"/>
                </a:solidFill>
              </a:rPr>
              <a:t>perforate the gut, Millipede dies and bacteria from gut multiplies </a:t>
            </a:r>
          </a:p>
          <a:p>
            <a:pPr lvl="2" indent="-387350">
              <a:buClr>
                <a:srgbClr val="002060"/>
              </a:buClr>
              <a:buFont typeface="Wingdings" pitchFamily="2" charset="2"/>
              <a:buChar char="Ø"/>
            </a:pPr>
            <a:r>
              <a:rPr lang="en-AU" dirty="0" smtClean="0">
                <a:solidFill>
                  <a:schemeClr val="bg1"/>
                </a:solidFill>
              </a:rPr>
              <a:t>Eats the bacteria and breeds </a:t>
            </a:r>
          </a:p>
          <a:p>
            <a:pPr lvl="2" indent="-387350">
              <a:buClr>
                <a:srgbClr val="002060"/>
              </a:buClr>
              <a:buFont typeface="Wingdings" pitchFamily="2" charset="2"/>
              <a:buChar char="Ø"/>
            </a:pPr>
            <a:r>
              <a:rPr lang="en-AU" dirty="0" smtClean="0">
                <a:solidFill>
                  <a:schemeClr val="bg1"/>
                </a:solidFill>
              </a:rPr>
              <a:t>Young feed on Millipede also – re-infest Millipede</a:t>
            </a:r>
          </a:p>
          <a:p>
            <a:pPr marL="355600" indent="-355600">
              <a:buBlip>
                <a:blip r:embed="rId2"/>
              </a:buBlip>
            </a:pP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291" y="4434840"/>
            <a:ext cx="7974014" cy="24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>
                <a:solidFill>
                  <a:schemeClr val="bg1"/>
                </a:solidFill>
                <a:latin typeface="+mn-lt"/>
              </a:rPr>
              <a:t>Why – Nematodes ?</a:t>
            </a:r>
            <a:endParaRPr lang="en-AU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" y="2020824"/>
            <a:ext cx="8229600" cy="4525963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AU" dirty="0" smtClean="0">
                <a:solidFill>
                  <a:schemeClr val="bg1"/>
                </a:solidFill>
              </a:rPr>
              <a:t>Nematodes </a:t>
            </a:r>
            <a:r>
              <a:rPr lang="en-AU" sz="2000" dirty="0" smtClean="0">
                <a:solidFill>
                  <a:schemeClr val="bg1"/>
                </a:solidFill>
              </a:rPr>
              <a:t>(Rhabditis necromena)</a:t>
            </a:r>
          </a:p>
          <a:p>
            <a:pPr lvl="1" indent="-387350">
              <a:buClr>
                <a:srgbClr val="002060"/>
              </a:buClr>
              <a:buFont typeface="Wingdings" pitchFamily="2" charset="2"/>
              <a:buChar char="Ø"/>
            </a:pPr>
            <a:r>
              <a:rPr lang="en-AU" dirty="0" smtClean="0">
                <a:solidFill>
                  <a:schemeClr val="bg1"/>
                </a:solidFill>
              </a:rPr>
              <a:t>Naturally occurring, only attaches P. Millipedes</a:t>
            </a:r>
          </a:p>
          <a:p>
            <a:pPr lvl="1" indent="-387350">
              <a:buClr>
                <a:srgbClr val="002060"/>
              </a:buClr>
              <a:buFont typeface="Wingdings" pitchFamily="2" charset="2"/>
              <a:buChar char="Ø"/>
            </a:pPr>
            <a:r>
              <a:rPr lang="en-AU" dirty="0" smtClean="0">
                <a:solidFill>
                  <a:schemeClr val="bg1"/>
                </a:solidFill>
              </a:rPr>
              <a:t>Active Autumn and Winter – like Millipedes.</a:t>
            </a:r>
          </a:p>
          <a:p>
            <a:pPr lvl="1" indent="-387350">
              <a:buClr>
                <a:srgbClr val="002060"/>
              </a:buClr>
              <a:buFont typeface="Wingdings" pitchFamily="2" charset="2"/>
              <a:buChar char="Ø"/>
            </a:pPr>
            <a:r>
              <a:rPr lang="en-AU" dirty="0" smtClean="0">
                <a:solidFill>
                  <a:schemeClr val="bg1"/>
                </a:solidFill>
              </a:rPr>
              <a:t>2-3 years to make a significant effect to Millipede population</a:t>
            </a:r>
          </a:p>
          <a:p>
            <a:pPr lvl="1" indent="-387350">
              <a:buClr>
                <a:srgbClr val="002060"/>
              </a:buClr>
              <a:buFont typeface="Wingdings" pitchFamily="2" charset="2"/>
              <a:buChar char="Ø"/>
            </a:pPr>
            <a:r>
              <a:rPr lang="en-AU" dirty="0" smtClean="0">
                <a:solidFill>
                  <a:schemeClr val="bg1"/>
                </a:solidFill>
              </a:rPr>
              <a:t>Sourced from South Australia</a:t>
            </a:r>
          </a:p>
          <a:p>
            <a:pPr>
              <a:buNone/>
            </a:pPr>
            <a:endParaRPr lang="en-AU" dirty="0"/>
          </a:p>
        </p:txBody>
      </p:sp>
      <p:pic>
        <p:nvPicPr>
          <p:cNvPr id="14338" name="Picture 2" descr="http://www.google.com.au/images?q=tbn:ANd9GcQlNJ_Ai051odpyEyNjt6E_v2EeEDU1QkxFlCSx-pWMbHSq8A1wowNvy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3711" y="4996823"/>
            <a:ext cx="1856105" cy="1217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21" y="256032"/>
            <a:ext cx="8229600" cy="1143000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chemeClr val="bg1"/>
                </a:solidFill>
                <a:latin typeface="+mn-lt"/>
              </a:rPr>
              <a:t>Nematode trail – </a:t>
            </a:r>
            <a:br>
              <a:rPr lang="en-AU" dirty="0" smtClean="0">
                <a:solidFill>
                  <a:schemeClr val="bg1"/>
                </a:solidFill>
                <a:latin typeface="+mn-lt"/>
              </a:rPr>
            </a:br>
            <a:r>
              <a:rPr lang="en-AU" sz="2400" dirty="0" smtClean="0">
                <a:solidFill>
                  <a:schemeClr val="bg1"/>
                </a:solidFill>
                <a:latin typeface="+mn-lt"/>
              </a:rPr>
              <a:t>Biological Control</a:t>
            </a:r>
            <a:endParaRPr lang="en-AU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029" y="1938894"/>
            <a:ext cx="7598184" cy="4525963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AU" dirty="0" smtClean="0">
                <a:solidFill>
                  <a:schemeClr val="bg1"/>
                </a:solidFill>
              </a:rPr>
              <a:t>Nematodes were sourced in July 2009</a:t>
            </a:r>
          </a:p>
          <a:p>
            <a:pPr lvl="1" indent="-387350">
              <a:buClr>
                <a:srgbClr val="002060"/>
              </a:buClr>
              <a:buFont typeface="Wingdings" pitchFamily="2" charset="2"/>
              <a:buChar char="Ø"/>
            </a:pPr>
            <a:r>
              <a:rPr lang="en-AU" dirty="0" smtClean="0">
                <a:solidFill>
                  <a:schemeClr val="bg1"/>
                </a:solidFill>
              </a:rPr>
              <a:t>Nematode stations were located in Kinross so residents could put millipedes in the     bins.</a:t>
            </a:r>
          </a:p>
          <a:p>
            <a:pPr lvl="1" indent="-387350">
              <a:buClr>
                <a:srgbClr val="002060"/>
              </a:buClr>
              <a:buFont typeface="Wingdings" pitchFamily="2" charset="2"/>
              <a:buChar char="Ø"/>
            </a:pPr>
            <a:r>
              <a:rPr lang="en-AU" dirty="0" smtClean="0">
                <a:solidFill>
                  <a:schemeClr val="bg1"/>
                </a:solidFill>
              </a:rPr>
              <a:t>Needed to collect 10,000 millipedes </a:t>
            </a:r>
          </a:p>
          <a:p>
            <a:pPr lvl="1" indent="-387350">
              <a:buClr>
                <a:srgbClr val="002060"/>
              </a:buClr>
              <a:buFont typeface="Wingdings" pitchFamily="2" charset="2"/>
              <a:buChar char="Ø"/>
            </a:pPr>
            <a:r>
              <a:rPr lang="en-AU" dirty="0" smtClean="0">
                <a:solidFill>
                  <a:schemeClr val="bg1"/>
                </a:solidFill>
              </a:rPr>
              <a:t>Millipedes will be infested with        nematodes and released into the      bushland near southern boundary</a:t>
            </a:r>
          </a:p>
          <a:p>
            <a:pPr lvl="1">
              <a:buClr>
                <a:srgbClr val="002060"/>
              </a:buClr>
              <a:buNone/>
            </a:pPr>
            <a:endParaRPr lang="en-AU" sz="2400" dirty="0" smtClean="0">
              <a:solidFill>
                <a:schemeClr val="bg1"/>
              </a:solidFill>
            </a:endParaRPr>
          </a:p>
          <a:p>
            <a:pPr lvl="1">
              <a:buClr>
                <a:srgbClr val="002060"/>
              </a:buClr>
              <a:buFont typeface="Wingdings" pitchFamily="2" charset="2"/>
              <a:buChar char="Ø"/>
            </a:pPr>
            <a:endParaRPr lang="en-AU" sz="2400" dirty="0">
              <a:solidFill>
                <a:schemeClr val="bg1"/>
              </a:solidFill>
            </a:endParaRPr>
          </a:p>
        </p:txBody>
      </p:sp>
      <p:pic>
        <p:nvPicPr>
          <p:cNvPr id="3075" name="Picture 3" descr="Image000m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22737" y="3332747"/>
            <a:ext cx="2221263" cy="352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699" y="587535"/>
            <a:ext cx="8229600" cy="581705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chemeClr val="bg1"/>
                </a:solidFill>
                <a:latin typeface="+mn-lt"/>
              </a:rPr>
              <a:t>Physical Barrier Trial</a:t>
            </a:r>
            <a:endParaRPr lang="en-A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6600"/>
            <a:ext cx="8229600" cy="4525963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AU" dirty="0" smtClean="0">
                <a:solidFill>
                  <a:schemeClr val="bg1"/>
                </a:solidFill>
              </a:rPr>
              <a:t>Two galvanised boxes were fabricated to capture and hold millipedes</a:t>
            </a:r>
          </a:p>
          <a:p>
            <a:pPr lvl="1" indent="-387350">
              <a:buClr>
                <a:srgbClr val="002060"/>
              </a:buClr>
              <a:buFont typeface="Wingdings" pitchFamily="2" charset="2"/>
              <a:buChar char="Ø"/>
            </a:pPr>
            <a:r>
              <a:rPr lang="en-AU" dirty="0" smtClean="0">
                <a:solidFill>
                  <a:schemeClr val="bg1"/>
                </a:solidFill>
              </a:rPr>
              <a:t>95% success rate</a:t>
            </a:r>
          </a:p>
          <a:p>
            <a:pPr lvl="1" indent="-387350">
              <a:buClr>
                <a:srgbClr val="002060"/>
              </a:buClr>
              <a:buFont typeface="Wingdings" pitchFamily="2" charset="2"/>
              <a:buChar char="Ø"/>
            </a:pPr>
            <a:r>
              <a:rPr lang="en-AU" dirty="0" smtClean="0">
                <a:solidFill>
                  <a:schemeClr val="bg1"/>
                </a:solidFill>
              </a:rPr>
              <a:t>however 5% still escaped</a:t>
            </a:r>
          </a:p>
          <a:p>
            <a:pPr>
              <a:buNone/>
            </a:pPr>
            <a:endParaRPr lang="en-AU" dirty="0" smtClean="0">
              <a:solidFill>
                <a:schemeClr val="bg1"/>
              </a:solidFill>
            </a:endParaRPr>
          </a:p>
        </p:txBody>
      </p:sp>
      <p:pic>
        <p:nvPicPr>
          <p:cNvPr id="4" name="Picture 5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01119" y="4084232"/>
            <a:ext cx="391477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727024"/>
            <a:ext cx="7863840" cy="687889"/>
          </a:xfrm>
        </p:spPr>
        <p:txBody>
          <a:bodyPr/>
          <a:lstStyle/>
          <a:p>
            <a:pPr algn="ctr"/>
            <a:r>
              <a:rPr lang="en-AU" sz="3800" dirty="0" smtClean="0">
                <a:solidFill>
                  <a:schemeClr val="bg1"/>
                </a:solidFill>
                <a:latin typeface="+mn-lt"/>
              </a:rPr>
              <a:t>Physical Barrier modifications</a:t>
            </a:r>
            <a:endParaRPr lang="en-AU" sz="38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2297340" y="2051050"/>
            <a:ext cx="2717800" cy="3290888"/>
            <a:chOff x="2395" y="1868"/>
            <a:chExt cx="4280" cy="5183"/>
          </a:xfrm>
        </p:grpSpPr>
        <p:grpSp>
          <p:nvGrpSpPr>
            <p:cNvPr id="1028" name="Group 4"/>
            <p:cNvGrpSpPr>
              <a:grpSpLocks/>
            </p:cNvGrpSpPr>
            <p:nvPr/>
          </p:nvGrpSpPr>
          <p:grpSpPr bwMode="auto">
            <a:xfrm>
              <a:off x="2395" y="1868"/>
              <a:ext cx="4280" cy="5183"/>
              <a:chOff x="2395" y="1868"/>
              <a:chExt cx="4280" cy="5183"/>
            </a:xfrm>
          </p:grpSpPr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>
                <a:off x="4236" y="2478"/>
                <a:ext cx="17" cy="453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030" name="Line 6"/>
              <p:cNvSpPr>
                <a:spLocks noChangeShapeType="1"/>
              </p:cNvSpPr>
              <p:nvPr/>
            </p:nvSpPr>
            <p:spPr bwMode="auto">
              <a:xfrm rot="1800000">
                <a:off x="4085" y="3047"/>
                <a:ext cx="2266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031" name="Line 7"/>
              <p:cNvSpPr>
                <a:spLocks noChangeShapeType="1"/>
              </p:cNvSpPr>
              <p:nvPr/>
            </p:nvSpPr>
            <p:spPr bwMode="auto">
              <a:xfrm flipH="1">
                <a:off x="3214" y="2495"/>
                <a:ext cx="905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 flipH="1">
                <a:off x="3193" y="7045"/>
                <a:ext cx="90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033" name="Line 9"/>
              <p:cNvSpPr>
                <a:spLocks noChangeShapeType="1"/>
              </p:cNvSpPr>
              <p:nvPr/>
            </p:nvSpPr>
            <p:spPr bwMode="auto">
              <a:xfrm>
                <a:off x="3438" y="2517"/>
                <a:ext cx="17" cy="453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 rot="1800000">
                <a:off x="4409" y="2531"/>
                <a:ext cx="2266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035" name="Line 11"/>
              <p:cNvSpPr>
                <a:spLocks noChangeShapeType="1"/>
              </p:cNvSpPr>
              <p:nvPr/>
            </p:nvSpPr>
            <p:spPr bwMode="auto">
              <a:xfrm flipV="1">
                <a:off x="6268" y="2985"/>
                <a:ext cx="369" cy="5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036" name="Line 12"/>
              <p:cNvSpPr>
                <a:spLocks noChangeShapeType="1"/>
              </p:cNvSpPr>
              <p:nvPr/>
            </p:nvSpPr>
            <p:spPr bwMode="auto">
              <a:xfrm flipV="1">
                <a:off x="4298" y="1868"/>
                <a:ext cx="369" cy="5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auto">
              <a:xfrm>
                <a:off x="4236" y="3031"/>
                <a:ext cx="904" cy="736"/>
              </a:xfrm>
              <a:custGeom>
                <a:avLst/>
                <a:gdLst/>
                <a:ahLst/>
                <a:cxnLst>
                  <a:cxn ang="0">
                    <a:pos x="0" y="736"/>
                  </a:cxn>
                  <a:cxn ang="0">
                    <a:pos x="503" y="402"/>
                  </a:cxn>
                  <a:cxn ang="0">
                    <a:pos x="904" y="0"/>
                  </a:cxn>
                </a:cxnLst>
                <a:rect l="0" t="0" r="r" b="b"/>
                <a:pathLst>
                  <a:path w="904" h="736">
                    <a:moveTo>
                      <a:pt x="0" y="736"/>
                    </a:moveTo>
                    <a:cubicBezTo>
                      <a:pt x="176" y="630"/>
                      <a:pt x="352" y="525"/>
                      <a:pt x="503" y="402"/>
                    </a:cubicBezTo>
                    <a:cubicBezTo>
                      <a:pt x="654" y="279"/>
                      <a:pt x="831" y="70"/>
                      <a:pt x="904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>
                <a:off x="2395" y="4337"/>
                <a:ext cx="853" cy="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0.4m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4295" y="2984"/>
              <a:ext cx="719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A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60</a:t>
              </a:r>
              <a:r>
                <a:rPr kumimoji="0" lang="en-AU" sz="11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0" name="Text Box 16"/>
            <p:cNvSpPr txBox="1">
              <a:spLocks noChangeArrowheads="1"/>
            </p:cNvSpPr>
            <p:nvPr/>
          </p:nvSpPr>
          <p:spPr bwMode="auto">
            <a:xfrm>
              <a:off x="5342" y="2094"/>
              <a:ext cx="853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A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0.2m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863771" y="3062514"/>
            <a:ext cx="2365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0.75mm – 1mm thick 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Galvanized Sheeting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09142" y="2032000"/>
            <a:ext cx="1291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0</a:t>
            </a:r>
            <a:r>
              <a:rPr lang="en-AU" dirty="0" smtClean="0">
                <a:solidFill>
                  <a:schemeClr val="bg1"/>
                </a:solidFill>
              </a:rPr>
              <a:t>200mm</a:t>
            </a:r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1683657" y="3497944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400mm</a:t>
            </a:r>
            <a:endParaRPr lang="en-AU" dirty="0"/>
          </a:p>
        </p:txBody>
      </p:sp>
      <p:cxnSp>
        <p:nvCxnSpPr>
          <p:cNvPr id="26" name="Straight Connector 25"/>
          <p:cNvCxnSpPr/>
          <p:nvPr/>
        </p:nvCxnSpPr>
        <p:spPr bwMode="auto">
          <a:xfrm flipV="1">
            <a:off x="290286" y="4976261"/>
            <a:ext cx="7737183" cy="214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978400" y="5065486"/>
            <a:ext cx="2293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Ground level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94176" y="3136392"/>
            <a:ext cx="63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60°</a:t>
            </a:r>
            <a:endParaRPr lang="en-A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1" y="181332"/>
            <a:ext cx="8229600" cy="1143000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chemeClr val="bg1"/>
                </a:solidFill>
                <a:latin typeface="+mn-lt"/>
              </a:rPr>
              <a:t>Installation of </a:t>
            </a:r>
            <a:br>
              <a:rPr lang="en-AU" dirty="0" smtClean="0">
                <a:solidFill>
                  <a:schemeClr val="bg1"/>
                </a:solidFill>
                <a:latin typeface="+mn-lt"/>
              </a:rPr>
            </a:br>
            <a:r>
              <a:rPr lang="en-AU" dirty="0" smtClean="0">
                <a:solidFill>
                  <a:schemeClr val="bg1"/>
                </a:solidFill>
                <a:latin typeface="+mn-lt"/>
              </a:rPr>
              <a:t>Barrier</a:t>
            </a:r>
            <a:endParaRPr lang="en-A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 descr="G:\ENVIRONMENTAL MANAGEMENT\PICTURES\Millipedes\2011 March Stage 2 Millipede Barrier\IMG_18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4784"/>
            <a:ext cx="9144000" cy="49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33" y="501716"/>
            <a:ext cx="8229600" cy="1143000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chemeClr val="bg1"/>
                </a:solidFill>
                <a:latin typeface="+mn-lt"/>
              </a:rPr>
              <a:t>Tamala Park</a:t>
            </a:r>
            <a:endParaRPr lang="en-A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8" name="Picture 4" descr="G:\ENVIRONMENTAL MANAGEMENT\Aerial\Tamala_Park_August 2010 Aerial .jpg"/>
          <p:cNvPicPr>
            <a:picLocks noChangeAspect="1" noChangeArrowheads="1"/>
          </p:cNvPicPr>
          <p:nvPr/>
        </p:nvPicPr>
        <p:blipFill>
          <a:blip r:embed="rId2" cstate="screen"/>
          <a:srcRect l="47108" t="80254" r="32497" b="239"/>
          <a:stretch>
            <a:fillRect/>
          </a:stretch>
        </p:blipFill>
        <p:spPr bwMode="auto">
          <a:xfrm>
            <a:off x="433137" y="1645921"/>
            <a:ext cx="8518358" cy="4870122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 bwMode="auto">
          <a:xfrm flipV="1">
            <a:off x="2916454" y="3628725"/>
            <a:ext cx="3994485" cy="96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 useBgFill="1">
        <p:nvSpPr>
          <p:cNvPr id="8" name="TextBox 7"/>
          <p:cNvSpPr txBox="1"/>
          <p:nvPr/>
        </p:nvSpPr>
        <p:spPr>
          <a:xfrm>
            <a:off x="5746281" y="1953928"/>
            <a:ext cx="3041584" cy="14465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>
                <a:solidFill>
                  <a:srgbClr val="FF0000"/>
                </a:solidFill>
              </a:rPr>
              <a:t>Stage 1 – Physical Barrier Trial, July 2010 (200 m section of the worst effected area) </a:t>
            </a:r>
            <a:endParaRPr lang="en-AU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50" y="621147"/>
            <a:ext cx="8229600" cy="659013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chemeClr val="bg1"/>
                </a:solidFill>
                <a:latin typeface="+mn-lt"/>
              </a:rPr>
              <a:t>Results of Barrier</a:t>
            </a:r>
            <a:endParaRPr lang="en-A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50" name="Picture 2" descr="G:\ENVIRONMENTAL MANAGEMENT\PICTURES\Millipedes\Millipede Photos 7th Dec 2010\IMG_2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9004" y="2001405"/>
            <a:ext cx="4949371" cy="4525963"/>
          </a:xfrm>
          <a:prstGeom prst="rect">
            <a:avLst/>
          </a:prstGeom>
          <a:noFill/>
        </p:spPr>
      </p:pic>
      <p:pic>
        <p:nvPicPr>
          <p:cNvPr id="6" name="Picture 5" descr="G:\ENVIRONMENTAL MANAGEMENT\PICTURES\Millipedes\2011 April 7th - Millipede Barrier\IMG_2195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80697" y="2389491"/>
            <a:ext cx="2997245" cy="388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524" y="2112699"/>
            <a:ext cx="7724350" cy="369133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AU" dirty="0" smtClean="0">
                <a:solidFill>
                  <a:schemeClr val="bg1"/>
                </a:solidFill>
              </a:rPr>
              <a:t>Why a “millipede talk” at a waste conference </a:t>
            </a:r>
          </a:p>
          <a:p>
            <a:pPr lvl="1">
              <a:buBlip>
                <a:blip r:embed="rId2"/>
              </a:buBlip>
            </a:pPr>
            <a:r>
              <a:rPr lang="en-AU" dirty="0" smtClean="0">
                <a:solidFill>
                  <a:schemeClr val="bg1"/>
                </a:solidFill>
              </a:rPr>
              <a:t>We are a waste facility that accepts green waste and indirectly accepting problems</a:t>
            </a:r>
          </a:p>
          <a:p>
            <a:pPr lvl="1">
              <a:buBlip>
                <a:blip r:embed="rId2"/>
              </a:buBlip>
            </a:pPr>
            <a:r>
              <a:rPr lang="en-AU" dirty="0" smtClean="0">
                <a:solidFill>
                  <a:schemeClr val="bg1"/>
                </a:solidFill>
              </a:rPr>
              <a:t>Consultation with our neighbours –as we impact on our neighbours </a:t>
            </a:r>
          </a:p>
          <a:p>
            <a:pPr lvl="1">
              <a:buBlip>
                <a:blip r:embed="rId2"/>
              </a:buBlip>
            </a:pPr>
            <a:r>
              <a:rPr lang="en-AU" dirty="0" smtClean="0">
                <a:solidFill>
                  <a:schemeClr val="bg1"/>
                </a:solidFill>
              </a:rPr>
              <a:t>Large mitigation program – usually millipedes are mostly tolerated.   </a:t>
            </a:r>
          </a:p>
          <a:p>
            <a:pPr>
              <a:buNone/>
            </a:pPr>
            <a:endParaRPr lang="en-A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AU" dirty="0" smtClean="0">
              <a:solidFill>
                <a:schemeClr val="bg1"/>
              </a:solidFill>
            </a:endParaRPr>
          </a:p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Why????</a:t>
            </a:r>
            <a:endParaRPr lang="en-A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89" y="298383"/>
            <a:ext cx="8229600" cy="1143000"/>
          </a:xfrm>
        </p:spPr>
        <p:txBody>
          <a:bodyPr/>
          <a:lstStyle/>
          <a:p>
            <a:pPr algn="ctr"/>
            <a:r>
              <a:rPr lang="en-AU" sz="4200" dirty="0" smtClean="0">
                <a:solidFill>
                  <a:schemeClr val="bg1"/>
                </a:solidFill>
                <a:latin typeface="+mn-lt"/>
              </a:rPr>
              <a:t>984m later – Barrier</a:t>
            </a:r>
            <a:br>
              <a:rPr lang="en-AU" sz="4200" dirty="0" smtClean="0">
                <a:solidFill>
                  <a:schemeClr val="bg1"/>
                </a:solidFill>
                <a:latin typeface="+mn-lt"/>
              </a:rPr>
            </a:br>
            <a:r>
              <a:rPr lang="en-AU" sz="4200" dirty="0" smtClean="0">
                <a:solidFill>
                  <a:schemeClr val="bg1"/>
                </a:solidFill>
                <a:latin typeface="+mn-lt"/>
              </a:rPr>
              <a:t>completed May 2011</a:t>
            </a:r>
            <a:endParaRPr lang="en-AU" sz="4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 descr="G:\ENVIRONMENTAL MANAGEMENT\PICTURES\Millipedes\2011 May Millipede Barrier complete\IMG_2264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3200" y="1906261"/>
            <a:ext cx="8940800" cy="458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3" descr="G:\ENVIRONMENTAL MANAGEMENT\PICTURES\Millipedes\2011 May Millipede Barrier complete\IMG_2265.jp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30686" y="1939102"/>
            <a:ext cx="3113314" cy="254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G:\ENVIRONMENTAL MANAGEMENT\PICTURES\Millipedes\2011 May Millipede Barrier complete\IMG_2250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7176453" y="4430485"/>
            <a:ext cx="1845035" cy="209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51" y="688525"/>
            <a:ext cx="8229600" cy="687888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chemeClr val="bg1"/>
                </a:solidFill>
                <a:latin typeface="+mn-lt"/>
              </a:rPr>
              <a:t>plus 30 Light Traps</a:t>
            </a:r>
            <a:endParaRPr lang="en-A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Content Placeholder 3" descr="G:\ENVIRONMENTAL MANAGEMENT\PICTURES\Millipedes\30May 2011 Millipede Barrier Drive around\IMG_2307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4862" y="1977571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352676" y="2162629"/>
            <a:ext cx="26758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Blip>
                <a:blip r:embed="rId3"/>
              </a:buBlip>
            </a:pPr>
            <a:r>
              <a:rPr lang="en-AU" dirty="0" smtClean="0">
                <a:solidFill>
                  <a:schemeClr val="bg1"/>
                </a:solidFill>
              </a:rPr>
              <a:t>Millipede are being attracted to the light source and drowning</a:t>
            </a:r>
          </a:p>
          <a:p>
            <a:pPr marL="269875" indent="-269875">
              <a:buBlip>
                <a:blip r:embed="rId3"/>
              </a:buBlip>
            </a:pPr>
            <a:r>
              <a:rPr lang="en-AU" dirty="0" smtClean="0">
                <a:solidFill>
                  <a:schemeClr val="bg1"/>
                </a:solidFill>
              </a:rPr>
              <a:t>Lights are also capturing the juveniles</a:t>
            </a:r>
          </a:p>
          <a:p>
            <a:pPr marL="269875" indent="-269875">
              <a:buBlip>
                <a:blip r:embed="rId3"/>
              </a:buBlip>
            </a:pPr>
            <a:r>
              <a:rPr lang="en-AU" dirty="0" smtClean="0">
                <a:solidFill>
                  <a:schemeClr val="bg1"/>
                </a:solidFill>
              </a:rPr>
              <a:t>Gap of vegetation between the barrier and bushland therefore hide up in the bend of the sheeting</a:t>
            </a:r>
          </a:p>
          <a:p>
            <a:pPr marL="269875" indent="-269875">
              <a:buBlip>
                <a:blip r:embed="rId3"/>
              </a:buBlip>
            </a:pPr>
            <a:r>
              <a:rPr lang="en-AU" dirty="0" smtClean="0">
                <a:solidFill>
                  <a:schemeClr val="bg1"/>
                </a:solidFill>
              </a:rPr>
              <a:t>No complaints since barrier – we have had a wet winter</a:t>
            </a:r>
            <a:endParaRPr lang="en-A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25" y="592272"/>
            <a:ext cx="8229600" cy="659012"/>
          </a:xfrm>
        </p:spPr>
        <p:txBody>
          <a:bodyPr/>
          <a:lstStyle/>
          <a:p>
            <a:pPr algn="ctr"/>
            <a:r>
              <a:rPr lang="en-AU" sz="4200" dirty="0" smtClean="0">
                <a:solidFill>
                  <a:schemeClr val="bg1"/>
                </a:solidFill>
                <a:latin typeface="+mn-lt"/>
              </a:rPr>
              <a:t>Other Stakeholders </a:t>
            </a:r>
            <a:endParaRPr lang="en-AU" sz="4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685" y="2021115"/>
            <a:ext cx="8508809" cy="4525963"/>
          </a:xfrm>
        </p:spPr>
        <p:txBody>
          <a:bodyPr/>
          <a:lstStyle/>
          <a:p>
            <a:pPr marL="539750" lvl="1" indent="-539750">
              <a:buBlip>
                <a:blip r:embed="rId2"/>
              </a:buBlip>
              <a:tabLst>
                <a:tab pos="452438" algn="l"/>
              </a:tabLst>
            </a:pPr>
            <a:r>
              <a:rPr lang="en-AU" sz="3100" dirty="0" smtClean="0">
                <a:solidFill>
                  <a:schemeClr val="bg1"/>
                </a:solidFill>
              </a:rPr>
              <a:t>City of Joondalup </a:t>
            </a:r>
          </a:p>
          <a:p>
            <a:pPr marL="895350" lvl="3" indent="-438150">
              <a:buClr>
                <a:srgbClr val="002060"/>
              </a:buClr>
              <a:buSzPct val="65000"/>
              <a:buFont typeface="Wingdings" pitchFamily="2" charset="2"/>
              <a:buChar char="Ø"/>
            </a:pPr>
            <a:r>
              <a:rPr lang="en-AU" sz="3100" dirty="0" smtClean="0">
                <a:solidFill>
                  <a:schemeClr val="bg1"/>
                </a:solidFill>
              </a:rPr>
              <a:t> </a:t>
            </a:r>
            <a:r>
              <a:rPr lang="en-AU" sz="2400" dirty="0" smtClean="0">
                <a:solidFill>
                  <a:schemeClr val="bg1"/>
                </a:solidFill>
              </a:rPr>
              <a:t>organise the under storey clearing on verge </a:t>
            </a:r>
          </a:p>
          <a:p>
            <a:pPr marL="539750" lvl="2" indent="-539750">
              <a:buBlip>
                <a:blip r:embed="rId2"/>
              </a:buBlip>
            </a:pPr>
            <a:r>
              <a:rPr lang="en-AU" sz="3100" dirty="0" smtClean="0">
                <a:solidFill>
                  <a:schemeClr val="bg1"/>
                </a:solidFill>
              </a:rPr>
              <a:t>Western Power</a:t>
            </a:r>
          </a:p>
          <a:p>
            <a:pPr marL="996950" lvl="3" indent="-539750">
              <a:buClr>
                <a:srgbClr val="002060"/>
              </a:buClr>
              <a:buSzPct val="65000"/>
              <a:buFont typeface="Wingdings" pitchFamily="2" charset="2"/>
              <a:buChar char="Ø"/>
            </a:pPr>
            <a:r>
              <a:rPr lang="en-AU" sz="2400" dirty="0" smtClean="0">
                <a:solidFill>
                  <a:schemeClr val="bg1"/>
                </a:solidFill>
              </a:rPr>
              <a:t>to change the street lights over to Sodium    Luminaries lights</a:t>
            </a:r>
          </a:p>
          <a:p>
            <a:pPr marL="539750" lvl="1" indent="-539750">
              <a:buBlip>
                <a:blip r:embed="rId2"/>
              </a:buBlip>
            </a:pPr>
            <a:r>
              <a:rPr lang="en-AU" sz="3100" dirty="0" smtClean="0">
                <a:solidFill>
                  <a:schemeClr val="bg1"/>
                </a:solidFill>
              </a:rPr>
              <a:t>Kinross residents </a:t>
            </a:r>
          </a:p>
          <a:p>
            <a:pPr marL="996950" lvl="3" indent="-539750">
              <a:buClr>
                <a:srgbClr val="002060"/>
              </a:buClr>
              <a:buSzPct val="65000"/>
              <a:buFont typeface="Wingdings" pitchFamily="2" charset="2"/>
              <a:buChar char="Ø"/>
            </a:pPr>
            <a:r>
              <a:rPr lang="en-AU" sz="2400" dirty="0" smtClean="0">
                <a:solidFill>
                  <a:schemeClr val="bg1"/>
                </a:solidFill>
              </a:rPr>
              <a:t>turn off outside lights</a:t>
            </a:r>
          </a:p>
          <a:p>
            <a:pPr marL="996950" lvl="3" indent="-539750">
              <a:buClr>
                <a:srgbClr val="002060"/>
              </a:buClr>
              <a:buSzPct val="65000"/>
              <a:buFont typeface="Wingdings" pitchFamily="2" charset="2"/>
              <a:buChar char="Ø"/>
            </a:pPr>
            <a:r>
              <a:rPr lang="en-AU" sz="2400" dirty="0" smtClean="0">
                <a:solidFill>
                  <a:schemeClr val="bg1"/>
                </a:solidFill>
              </a:rPr>
              <a:t>install light/water traps </a:t>
            </a:r>
          </a:p>
          <a:p>
            <a:pPr marL="996950" lvl="3" indent="-539750">
              <a:buClr>
                <a:srgbClr val="002060"/>
              </a:buClr>
              <a:buSzPct val="65000"/>
              <a:buFont typeface="Wingdings" pitchFamily="2" charset="2"/>
              <a:buChar char="Ø"/>
            </a:pPr>
            <a:r>
              <a:rPr lang="en-AU" sz="2400" dirty="0" smtClean="0">
                <a:solidFill>
                  <a:schemeClr val="bg1"/>
                </a:solidFill>
              </a:rPr>
              <a:t>reduce organic matter close to house, if possible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9412" y="719572"/>
            <a:ext cx="7575082" cy="79159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200" dirty="0" smtClean="0">
                <a:solidFill>
                  <a:schemeClr val="bg1"/>
                </a:solidFill>
                <a:latin typeface="+mn-lt"/>
              </a:rPr>
              <a:t>Net Result/Way Forward</a:t>
            </a:r>
            <a:endParaRPr lang="en-US" sz="4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06375" y="1985963"/>
            <a:ext cx="8937625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2438" indent="-452438" eaLnBrk="1" hangingPunct="1">
              <a:spcBef>
                <a:spcPct val="20000"/>
              </a:spcBef>
              <a:buClr>
                <a:schemeClr val="accent2"/>
              </a:buClr>
              <a:buSzPct val="75000"/>
              <a:buBlip>
                <a:blip r:embed="rId2"/>
              </a:buBlip>
            </a:pPr>
            <a:r>
              <a:rPr lang="en-AU" sz="2800" dirty="0">
                <a:solidFill>
                  <a:schemeClr val="bg1"/>
                </a:solidFill>
              </a:rPr>
              <a:t>Physical </a:t>
            </a:r>
            <a:r>
              <a:rPr lang="en-AU" sz="2800" dirty="0" smtClean="0">
                <a:solidFill>
                  <a:schemeClr val="bg1"/>
                </a:solidFill>
              </a:rPr>
              <a:t>barrier - 1km installation</a:t>
            </a:r>
            <a:endParaRPr lang="en-AU" sz="2800" dirty="0">
              <a:solidFill>
                <a:schemeClr val="bg1"/>
              </a:solidFill>
            </a:endParaRPr>
          </a:p>
          <a:p>
            <a:pPr marL="452438" indent="-452438" eaLnBrk="1" hangingPunct="1">
              <a:spcBef>
                <a:spcPct val="20000"/>
              </a:spcBef>
              <a:buClr>
                <a:schemeClr val="accent2"/>
              </a:buClr>
              <a:buSzPct val="75000"/>
              <a:buBlip>
                <a:blip r:embed="rId2"/>
              </a:buBlip>
            </a:pPr>
            <a:r>
              <a:rPr lang="en-AU" sz="2800" dirty="0" smtClean="0">
                <a:solidFill>
                  <a:schemeClr val="bg1"/>
                </a:solidFill>
              </a:rPr>
              <a:t>Remove Light/water traps at the end of winter 2011</a:t>
            </a:r>
            <a:endParaRPr lang="en-AU" sz="2800" dirty="0">
              <a:solidFill>
                <a:schemeClr val="bg1"/>
              </a:solidFill>
            </a:endParaRPr>
          </a:p>
          <a:p>
            <a:pPr marL="452438" indent="-452438" eaLnBrk="1" hangingPunct="1">
              <a:spcBef>
                <a:spcPct val="20000"/>
              </a:spcBef>
              <a:buClr>
                <a:schemeClr val="accent2"/>
              </a:buClr>
              <a:buSzPct val="75000"/>
              <a:buBlip>
                <a:blip r:embed="rId2"/>
              </a:buBlip>
            </a:pPr>
            <a:r>
              <a:rPr lang="en-AU" sz="2800" dirty="0">
                <a:solidFill>
                  <a:schemeClr val="bg1"/>
                </a:solidFill>
              </a:rPr>
              <a:t>Nematodes </a:t>
            </a:r>
            <a:r>
              <a:rPr lang="en-AU" sz="2800" dirty="0" smtClean="0">
                <a:solidFill>
                  <a:schemeClr val="bg1"/>
                </a:solidFill>
              </a:rPr>
              <a:t>possibly reducing numbers</a:t>
            </a:r>
          </a:p>
          <a:p>
            <a:pPr marL="452438" indent="-452438" eaLnBrk="1" hangingPunct="1">
              <a:spcBef>
                <a:spcPct val="20000"/>
              </a:spcBef>
              <a:buClr>
                <a:schemeClr val="accent2"/>
              </a:buClr>
              <a:buSzPct val="75000"/>
              <a:buBlip>
                <a:blip r:embed="rId2"/>
              </a:buBlip>
            </a:pPr>
            <a:r>
              <a:rPr lang="en-AU" sz="2800" dirty="0" smtClean="0">
                <a:solidFill>
                  <a:schemeClr val="bg1"/>
                </a:solidFill>
              </a:rPr>
              <a:t>Reduced the attraction for Millipede to migrate to Kinross (understorey, breeding ground, light sources)</a:t>
            </a:r>
          </a:p>
          <a:p>
            <a:pPr marL="452438" indent="-452438" eaLnBrk="1" hangingPunct="1">
              <a:spcBef>
                <a:spcPct val="20000"/>
              </a:spcBef>
              <a:buClr>
                <a:schemeClr val="accent2"/>
              </a:buClr>
              <a:buSzPct val="75000"/>
              <a:buBlip>
                <a:blip r:embed="rId2"/>
              </a:buBlip>
            </a:pPr>
            <a:r>
              <a:rPr lang="en-AU" sz="2800" dirty="0" smtClean="0">
                <a:solidFill>
                  <a:schemeClr val="bg1"/>
                </a:solidFill>
              </a:rPr>
              <a:t>Way forward –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002060"/>
              </a:buClr>
              <a:buSzPct val="65000"/>
              <a:buFont typeface="Wingdings" pitchFamily="2" charset="2"/>
              <a:buChar char="Ø"/>
            </a:pPr>
            <a:r>
              <a:rPr lang="en-AU" sz="2600" dirty="0" smtClean="0">
                <a:solidFill>
                  <a:schemeClr val="bg1"/>
                </a:solidFill>
              </a:rPr>
              <a:t>Ongoing </a:t>
            </a:r>
            <a:r>
              <a:rPr lang="en-AU" sz="2600" dirty="0">
                <a:solidFill>
                  <a:schemeClr val="bg1"/>
                </a:solidFill>
              </a:rPr>
              <a:t>community </a:t>
            </a:r>
            <a:r>
              <a:rPr lang="en-AU" sz="2600" dirty="0" smtClean="0">
                <a:solidFill>
                  <a:schemeClr val="bg1"/>
                </a:solidFill>
              </a:rPr>
              <a:t>consultation (via website, KRA)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002060"/>
              </a:buClr>
              <a:buSzPct val="65000"/>
              <a:buFont typeface="Wingdings" pitchFamily="2" charset="2"/>
              <a:buChar char="Ø"/>
            </a:pPr>
            <a:r>
              <a:rPr lang="en-AU" sz="2600" dirty="0" smtClean="0">
                <a:solidFill>
                  <a:schemeClr val="bg1"/>
                </a:solidFill>
              </a:rPr>
              <a:t>Maintenance of barrier and Kinross verges/homes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AU" sz="3100" dirty="0" smtClean="0">
                <a:solidFill>
                  <a:schemeClr val="bg1"/>
                </a:solidFill>
              </a:rPr>
              <a:t> </a:t>
            </a:r>
            <a:endParaRPr lang="en-AU" sz="3100" dirty="0">
              <a:solidFill>
                <a:schemeClr val="bg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en-AU" sz="3100" dirty="0">
              <a:solidFill>
                <a:schemeClr val="bg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en-AU" sz="3100" dirty="0">
              <a:solidFill>
                <a:schemeClr val="bg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en-AU" sz="3100" dirty="0">
              <a:solidFill>
                <a:schemeClr val="bg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en-AU" sz="3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978052" y="625308"/>
            <a:ext cx="6781800" cy="720725"/>
          </a:xfrm>
          <a:prstGeom prst="rect">
            <a:avLst/>
          </a:prstGeom>
          <a:noFill/>
          <a:ln/>
        </p:spPr>
        <p:txBody>
          <a:bodyPr anchor="ctr"/>
          <a:lstStyle/>
          <a:p>
            <a:pPr algn="ctr"/>
            <a:r>
              <a:rPr lang="en-US" sz="5600" dirty="0">
                <a:solidFill>
                  <a:schemeClr val="bg1"/>
                </a:solidFill>
                <a:latin typeface="+mn-lt"/>
              </a:rPr>
              <a:t>Questions?</a:t>
            </a:r>
          </a:p>
        </p:txBody>
      </p:sp>
      <p:pic>
        <p:nvPicPr>
          <p:cNvPr id="29702" name="Picture 6" descr="imag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70877" y="2929155"/>
            <a:ext cx="3865563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6392"/>
            <a:ext cx="8229600" cy="811246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chemeClr val="bg1"/>
                </a:solidFill>
                <a:latin typeface="+mn-lt"/>
              </a:rPr>
              <a:t>Contents</a:t>
            </a:r>
            <a:endParaRPr lang="en-A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524" y="2112699"/>
            <a:ext cx="7724350" cy="369133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AU" dirty="0" smtClean="0">
                <a:solidFill>
                  <a:schemeClr val="bg1"/>
                </a:solidFill>
              </a:rPr>
              <a:t>Millipede</a:t>
            </a:r>
          </a:p>
          <a:p>
            <a:pPr>
              <a:buBlip>
                <a:blip r:embed="rId2"/>
              </a:buBlip>
            </a:pPr>
            <a:r>
              <a:rPr lang="en-AU" dirty="0" smtClean="0">
                <a:solidFill>
                  <a:schemeClr val="bg1"/>
                </a:solidFill>
              </a:rPr>
              <a:t>Problem</a:t>
            </a:r>
          </a:p>
          <a:p>
            <a:pPr>
              <a:buBlip>
                <a:blip r:embed="rId2"/>
              </a:buBlip>
            </a:pPr>
            <a:r>
              <a:rPr lang="en-AU" dirty="0" smtClean="0">
                <a:solidFill>
                  <a:schemeClr val="bg1"/>
                </a:solidFill>
              </a:rPr>
              <a:t>MRC</a:t>
            </a:r>
          </a:p>
          <a:p>
            <a:pPr>
              <a:buBlip>
                <a:blip r:embed="rId2"/>
              </a:buBlip>
            </a:pPr>
            <a:r>
              <a:rPr lang="en-AU" dirty="0" smtClean="0">
                <a:solidFill>
                  <a:schemeClr val="bg1"/>
                </a:solidFill>
              </a:rPr>
              <a:t>Plan of attack</a:t>
            </a:r>
          </a:p>
          <a:p>
            <a:pPr>
              <a:buBlip>
                <a:blip r:embed="rId2"/>
              </a:buBlip>
            </a:pPr>
            <a:r>
              <a:rPr lang="en-AU" dirty="0" smtClean="0">
                <a:solidFill>
                  <a:schemeClr val="bg1"/>
                </a:solidFill>
              </a:rPr>
              <a:t>Results</a:t>
            </a:r>
          </a:p>
          <a:p>
            <a:pPr>
              <a:buBlip>
                <a:blip r:embed="rId2"/>
              </a:buBlip>
            </a:pPr>
            <a:r>
              <a:rPr lang="en-AU" dirty="0" smtClean="0">
                <a:solidFill>
                  <a:schemeClr val="bg1"/>
                </a:solidFill>
              </a:rPr>
              <a:t>Way Forward</a:t>
            </a:r>
          </a:p>
          <a:p>
            <a:pPr>
              <a:buNone/>
            </a:pPr>
            <a:endParaRPr lang="en-A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AU" dirty="0" smtClean="0">
              <a:solidFill>
                <a:schemeClr val="bg1"/>
              </a:solidFill>
            </a:endParaRPr>
          </a:p>
          <a:p>
            <a:endParaRPr lang="en-A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6457" y="174144"/>
            <a:ext cx="3471863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n-lt"/>
              </a:rPr>
              <a:t>Millipedes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64592" y="1910132"/>
            <a:ext cx="8346798" cy="482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Blip>
                <a:blip r:embed="rId2"/>
              </a:buBlip>
            </a:pPr>
            <a:r>
              <a:rPr lang="en-US" sz="2400" dirty="0">
                <a:solidFill>
                  <a:schemeClr val="bg1"/>
                </a:solidFill>
              </a:rPr>
              <a:t>Nuisance pest leaving </a:t>
            </a:r>
            <a:r>
              <a:rPr lang="en-US" sz="2400" dirty="0" smtClean="0">
                <a:solidFill>
                  <a:schemeClr val="bg1"/>
                </a:solidFill>
              </a:rPr>
              <a:t>odour </a:t>
            </a:r>
            <a:r>
              <a:rPr lang="en-US" sz="2400" dirty="0">
                <a:solidFill>
                  <a:schemeClr val="bg1"/>
                </a:solidFill>
              </a:rPr>
              <a:t>&amp; </a:t>
            </a:r>
            <a:r>
              <a:rPr lang="en-US" sz="2400" dirty="0" smtClean="0">
                <a:solidFill>
                  <a:schemeClr val="bg1"/>
                </a:solidFill>
              </a:rPr>
              <a:t>stains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</a:rPr>
              <a:t>No natural enemies/not poisonous - so </a:t>
            </a:r>
            <a:r>
              <a:rPr lang="en-US" sz="2400" dirty="0">
                <a:solidFill>
                  <a:schemeClr val="bg1"/>
                </a:solidFill>
              </a:rPr>
              <a:t>invade buildings in large numbers following </a:t>
            </a:r>
            <a:r>
              <a:rPr lang="en-US" sz="2400" dirty="0" smtClean="0">
                <a:solidFill>
                  <a:schemeClr val="bg1"/>
                </a:solidFill>
              </a:rPr>
              <a:t>rain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</a:rPr>
              <a:t>Eat decaying organic matter 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</a:rPr>
              <a:t>Arthropod, external skeleton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</a:rPr>
              <a:t>No waxy coat – dry out 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400" dirty="0" smtClean="0">
                <a:solidFill>
                  <a:schemeClr val="bg1"/>
                </a:solidFill>
              </a:rPr>
              <a:t>quickly, heat kills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</a:rPr>
              <a:t>Summer -  borrow down into the soil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</a:rPr>
              <a:t>Positively Phototactic (attached to light)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</a:rPr>
              <a:t>Nocturnal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1512" name="Picture 8" descr="imag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81700" y="3616452"/>
            <a:ext cx="3162300" cy="24003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7164" y="173736"/>
            <a:ext cx="8229600" cy="797407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AU" dirty="0" smtClean="0">
                <a:solidFill>
                  <a:schemeClr val="bg1"/>
                </a:solidFill>
                <a:latin typeface="+mn-lt"/>
              </a:rPr>
              <a:t>P. </a:t>
            </a:r>
            <a:r>
              <a:rPr lang="en-AU" dirty="0" smtClean="0">
                <a:solidFill>
                  <a:schemeClr val="bg1"/>
                </a:solidFill>
                <a:latin typeface="+mn-lt"/>
              </a:rPr>
              <a:t>Millipede </a:t>
            </a:r>
            <a:br>
              <a:rPr lang="en-AU" dirty="0" smtClean="0">
                <a:solidFill>
                  <a:schemeClr val="bg1"/>
                </a:solidFill>
                <a:latin typeface="+mn-lt"/>
              </a:rPr>
            </a:br>
            <a:r>
              <a:rPr lang="en-AU" dirty="0" smtClean="0">
                <a:solidFill>
                  <a:schemeClr val="bg1"/>
                </a:solidFill>
                <a:latin typeface="+mn-lt"/>
              </a:rPr>
              <a:t>Life </a:t>
            </a:r>
            <a:r>
              <a:rPr lang="en-AU" dirty="0" smtClean="0">
                <a:solidFill>
                  <a:schemeClr val="bg1"/>
                </a:solidFill>
                <a:latin typeface="+mn-lt"/>
              </a:rPr>
              <a:t>Cycle</a:t>
            </a:r>
            <a:endParaRPr lang="en-A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504" y="2223436"/>
            <a:ext cx="5813659" cy="3822436"/>
          </a:xfrm>
          <a:prstGeom prst="rect">
            <a:avLst/>
          </a:prstGeom>
          <a:noFill/>
          <a:ln w="28575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69795" y="2213811"/>
            <a:ext cx="2839451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Aft>
                <a:spcPts val="600"/>
              </a:spcAft>
              <a:buClr>
                <a:srgbClr val="C00000"/>
              </a:buClr>
              <a:buBlip>
                <a:blip r:embed="rId3"/>
              </a:buBlip>
              <a:tabLst>
                <a:tab pos="269875" algn="l"/>
              </a:tabLst>
            </a:pPr>
            <a:r>
              <a:rPr lang="en-AU" dirty="0" smtClean="0">
                <a:solidFill>
                  <a:schemeClr val="bg1"/>
                </a:solidFill>
              </a:rPr>
              <a:t>Lay eggs in Autumn – 200-300</a:t>
            </a:r>
          </a:p>
          <a:p>
            <a:pPr marL="269875" indent="-269875">
              <a:spcAft>
                <a:spcPts val="600"/>
              </a:spcAft>
              <a:buClr>
                <a:srgbClr val="C00000"/>
              </a:buClr>
              <a:buBlip>
                <a:blip r:embed="rId3"/>
              </a:buBlip>
              <a:tabLst>
                <a:tab pos="269875" algn="l"/>
              </a:tabLst>
            </a:pPr>
            <a:r>
              <a:rPr lang="en-AU" dirty="0" smtClean="0">
                <a:solidFill>
                  <a:schemeClr val="bg1"/>
                </a:solidFill>
              </a:rPr>
              <a:t>Move 100m per year from breeding ground</a:t>
            </a:r>
          </a:p>
          <a:p>
            <a:pPr marL="269875" indent="-269875">
              <a:spcAft>
                <a:spcPts val="600"/>
              </a:spcAft>
              <a:buClr>
                <a:srgbClr val="C00000"/>
              </a:buClr>
              <a:buBlip>
                <a:blip r:embed="rId3"/>
              </a:buBlip>
              <a:tabLst>
                <a:tab pos="269875" algn="l"/>
              </a:tabLst>
            </a:pPr>
            <a:r>
              <a:rPr lang="en-AU" dirty="0" smtClean="0">
                <a:solidFill>
                  <a:schemeClr val="bg1"/>
                </a:solidFill>
              </a:rPr>
              <a:t>Live  and breed in undisturbed soil &amp; organic matter</a:t>
            </a:r>
          </a:p>
          <a:p>
            <a:pPr marL="269875" indent="-269875">
              <a:spcAft>
                <a:spcPts val="600"/>
              </a:spcAft>
              <a:buClr>
                <a:srgbClr val="C00000"/>
              </a:buClr>
              <a:buBlip>
                <a:blip r:embed="rId3"/>
              </a:buBlip>
              <a:tabLst>
                <a:tab pos="269875" algn="l"/>
              </a:tabLst>
            </a:pPr>
            <a:r>
              <a:rPr lang="en-AU" dirty="0" smtClean="0">
                <a:solidFill>
                  <a:schemeClr val="bg1"/>
                </a:solidFill>
              </a:rPr>
              <a:t>Black millipedes – around 2 years old</a:t>
            </a:r>
          </a:p>
          <a:p>
            <a:pPr marL="269875" indent="-269875">
              <a:spcAft>
                <a:spcPts val="600"/>
              </a:spcAft>
              <a:buClr>
                <a:srgbClr val="C00000"/>
              </a:buClr>
              <a:buBlip>
                <a:blip r:embed="rId3"/>
              </a:buBlip>
              <a:tabLst>
                <a:tab pos="269875" algn="l"/>
              </a:tabLst>
            </a:pPr>
            <a:r>
              <a:rPr lang="en-AU" dirty="0" smtClean="0">
                <a:solidFill>
                  <a:schemeClr val="bg1"/>
                </a:solidFill>
              </a:rPr>
              <a:t>Brown millipedes – juveniles</a:t>
            </a:r>
          </a:p>
          <a:p>
            <a:pPr marL="269875" indent="-269875">
              <a:spcAft>
                <a:spcPts val="600"/>
              </a:spcAft>
              <a:buClr>
                <a:srgbClr val="C00000"/>
              </a:buClr>
              <a:buBlip>
                <a:blip r:embed="rId3"/>
              </a:buBlip>
              <a:tabLst>
                <a:tab pos="269875" algn="l"/>
              </a:tabLst>
            </a:pPr>
            <a:r>
              <a:rPr lang="en-AU" dirty="0" smtClean="0">
                <a:solidFill>
                  <a:schemeClr val="bg1"/>
                </a:solidFill>
              </a:rPr>
              <a:t>Live to around 10 </a:t>
            </a:r>
            <a:r>
              <a:rPr lang="en-AU" smtClean="0">
                <a:solidFill>
                  <a:schemeClr val="bg1"/>
                </a:solidFill>
              </a:rPr>
              <a:t>years old</a:t>
            </a:r>
            <a:endParaRPr lang="en-AU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58626" y="0"/>
            <a:ext cx="4485373" cy="6858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00923" y="2175309"/>
            <a:ext cx="4527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Blip>
                <a:blip r:embed="rId3"/>
              </a:buBlip>
            </a:pPr>
            <a:r>
              <a:rPr lang="en-US" sz="3100" dirty="0" smtClean="0">
                <a:solidFill>
                  <a:schemeClr val="bg1"/>
                </a:solidFill>
              </a:rPr>
              <a:t>1953 - discovered </a:t>
            </a:r>
            <a:r>
              <a:rPr lang="en-US" sz="3100" dirty="0">
                <a:solidFill>
                  <a:schemeClr val="bg1"/>
                </a:solidFill>
              </a:rPr>
              <a:t>in </a:t>
            </a:r>
            <a:r>
              <a:rPr lang="en-US" sz="3100" dirty="0" smtClean="0">
                <a:solidFill>
                  <a:schemeClr val="bg1"/>
                </a:solidFill>
              </a:rPr>
              <a:t>South Australia</a:t>
            </a:r>
            <a:endParaRPr lang="en-US" sz="3100" dirty="0">
              <a:solidFill>
                <a:schemeClr val="bg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Blip>
                <a:blip r:embed="rId3"/>
              </a:buBlip>
            </a:pPr>
            <a:r>
              <a:rPr lang="en-US" sz="3100" dirty="0" smtClean="0">
                <a:solidFill>
                  <a:schemeClr val="bg1"/>
                </a:solidFill>
              </a:rPr>
              <a:t>1986 - reached WA</a:t>
            </a:r>
            <a:endParaRPr lang="en-US" sz="3100" dirty="0">
              <a:solidFill>
                <a:schemeClr val="bg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Blip>
                <a:blip r:embed="rId3"/>
              </a:buBlip>
            </a:pPr>
            <a:r>
              <a:rPr lang="en-US" sz="3100" dirty="0" smtClean="0">
                <a:solidFill>
                  <a:schemeClr val="bg1"/>
                </a:solidFill>
              </a:rPr>
              <a:t>Wide spread problem - across </a:t>
            </a:r>
            <a:r>
              <a:rPr lang="en-US" sz="3100" dirty="0">
                <a:solidFill>
                  <a:schemeClr val="bg1"/>
                </a:solidFill>
              </a:rPr>
              <a:t>Perth </a:t>
            </a:r>
            <a:r>
              <a:rPr lang="en-US" sz="3100" dirty="0" smtClean="0">
                <a:solidFill>
                  <a:schemeClr val="bg1"/>
                </a:solidFill>
              </a:rPr>
              <a:t>Suburbs</a:t>
            </a:r>
            <a:endParaRPr lang="en-US" sz="3100" dirty="0">
              <a:solidFill>
                <a:schemeClr val="bg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Blip>
                <a:blip r:embed="rId3"/>
              </a:buBlip>
            </a:pPr>
            <a:r>
              <a:rPr lang="en-US" sz="3100" dirty="0" smtClean="0">
                <a:solidFill>
                  <a:schemeClr val="bg1"/>
                </a:solidFill>
              </a:rPr>
              <a:t>August 2008 - Kinross complaints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Blip>
                <a:blip r:embed="rId3"/>
              </a:buBlip>
            </a:pP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19467" name="AutoShape 11"/>
          <p:cNvSpPr>
            <a:spLocks noChangeAspect="1" noChangeArrowheads="1"/>
          </p:cNvSpPr>
          <p:nvPr/>
        </p:nvSpPr>
        <p:spPr bwMode="auto">
          <a:xfrm flipH="1">
            <a:off x="2020085" y="5321083"/>
            <a:ext cx="192087" cy="2206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9468" name="AutoShape 12"/>
          <p:cNvSpPr>
            <a:spLocks noChangeAspect="1" noChangeArrowheads="1"/>
          </p:cNvSpPr>
          <p:nvPr/>
        </p:nvSpPr>
        <p:spPr bwMode="auto">
          <a:xfrm flipH="1">
            <a:off x="4619625" y="919163"/>
            <a:ext cx="192088" cy="2206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7489423" y="4752859"/>
            <a:ext cx="1510197" cy="192360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</a:rPr>
              <a:t>Portuguese Millipedes reported in suburbs coloured </a:t>
            </a:r>
            <a:r>
              <a:rPr lang="en-US" sz="1400" b="1" dirty="0" smtClean="0">
                <a:solidFill>
                  <a:srgbClr val="FF0000"/>
                </a:solidFill>
              </a:rPr>
              <a:t>green</a:t>
            </a:r>
          </a:p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FF0000"/>
                </a:solidFill>
              </a:rPr>
              <a:t>Darker the colour higher infestation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9938" y="308008"/>
            <a:ext cx="2786062" cy="80006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400" dirty="0">
                <a:solidFill>
                  <a:schemeClr val="bg1"/>
                </a:solidFill>
                <a:latin typeface="+mn-lt"/>
              </a:rPr>
              <a:t>Perth </a:t>
            </a:r>
            <a:br>
              <a:rPr lang="en-US" sz="3400" dirty="0">
                <a:solidFill>
                  <a:schemeClr val="bg1"/>
                </a:solidFill>
                <a:latin typeface="+mn-lt"/>
              </a:rPr>
            </a:br>
            <a:r>
              <a:rPr lang="en-US" sz="3400" dirty="0">
                <a:solidFill>
                  <a:schemeClr val="bg1"/>
                </a:solidFill>
                <a:latin typeface="+mn-lt"/>
              </a:rPr>
              <a:t>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0514"/>
            <a:ext cx="8229600" cy="721894"/>
          </a:xfrm>
        </p:spPr>
        <p:txBody>
          <a:bodyPr/>
          <a:lstStyle/>
          <a:p>
            <a:pPr algn="ctr"/>
            <a:r>
              <a:rPr lang="en-AU" sz="4200" dirty="0" smtClean="0">
                <a:solidFill>
                  <a:schemeClr val="bg1"/>
                </a:solidFill>
                <a:latin typeface="+mn-lt"/>
              </a:rPr>
              <a:t>Tamala Park – snap shot</a:t>
            </a:r>
            <a:endParaRPr lang="en-AU" sz="4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50" name="Picture 2" descr="G:\ENVIRONMENTAL MANAGEMENT\Aerial\Tamala_Park_August 2010 Aerial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4754" y="2184933"/>
            <a:ext cx="5791925" cy="41513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63916" y="1949193"/>
            <a:ext cx="3080084" cy="4793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Aft>
                <a:spcPts val="600"/>
              </a:spcAft>
              <a:buClr>
                <a:srgbClr val="C00000"/>
              </a:buClr>
              <a:buBlip>
                <a:blip r:embed="rId3"/>
              </a:buBlip>
            </a:pPr>
            <a:r>
              <a:rPr lang="en-AU" sz="1900" dirty="0" smtClean="0">
                <a:solidFill>
                  <a:schemeClr val="bg1"/>
                </a:solidFill>
              </a:rPr>
              <a:t>DEC Landfill 1991</a:t>
            </a:r>
          </a:p>
          <a:p>
            <a:pPr marL="269875" indent="-269875">
              <a:lnSpc>
                <a:spcPct val="150000"/>
              </a:lnSpc>
              <a:buClr>
                <a:srgbClr val="C00000"/>
              </a:buClr>
              <a:buBlip>
                <a:blip r:embed="rId3"/>
              </a:buBlip>
            </a:pPr>
            <a:r>
              <a:rPr lang="en-AU" sz="1900" dirty="0" smtClean="0">
                <a:solidFill>
                  <a:schemeClr val="bg1"/>
                </a:solidFill>
              </a:rPr>
              <a:t>157 Ha</a:t>
            </a:r>
          </a:p>
          <a:p>
            <a:pPr marL="269875" indent="-269875">
              <a:lnSpc>
                <a:spcPct val="150000"/>
              </a:lnSpc>
              <a:buClr>
                <a:srgbClr val="C00000"/>
              </a:buClr>
              <a:buBlip>
                <a:blip r:embed="rId3"/>
              </a:buBlip>
            </a:pPr>
            <a:r>
              <a:rPr lang="en-AU" sz="1900" dirty="0" smtClean="0">
                <a:solidFill>
                  <a:schemeClr val="bg1"/>
                </a:solidFill>
              </a:rPr>
              <a:t>Bush Forever site</a:t>
            </a:r>
          </a:p>
          <a:p>
            <a:pPr marL="269875" indent="-269875">
              <a:lnSpc>
                <a:spcPct val="150000"/>
              </a:lnSpc>
              <a:buClr>
                <a:srgbClr val="C00000"/>
              </a:buClr>
              <a:buBlip>
                <a:blip r:embed="rId3"/>
              </a:buBlip>
            </a:pPr>
            <a:r>
              <a:rPr lang="en-AU" sz="1900" dirty="0" smtClean="0">
                <a:solidFill>
                  <a:schemeClr val="bg1"/>
                </a:solidFill>
              </a:rPr>
              <a:t>Aboriginal Sites</a:t>
            </a:r>
          </a:p>
          <a:p>
            <a:pPr marL="269875" indent="-269875">
              <a:lnSpc>
                <a:spcPct val="150000"/>
              </a:lnSpc>
              <a:buClr>
                <a:srgbClr val="C00000"/>
              </a:buClr>
              <a:buBlip>
                <a:blip r:embed="rId3"/>
              </a:buBlip>
            </a:pPr>
            <a:r>
              <a:rPr lang="en-AU" sz="1900" dirty="0" smtClean="0">
                <a:solidFill>
                  <a:schemeClr val="bg1"/>
                </a:solidFill>
              </a:rPr>
              <a:t>Receive up 350,000 tonne of waste per year</a:t>
            </a:r>
          </a:p>
          <a:p>
            <a:pPr marL="269875" indent="-269875">
              <a:lnSpc>
                <a:spcPct val="150000"/>
              </a:lnSpc>
              <a:buClr>
                <a:srgbClr val="C00000"/>
              </a:buClr>
              <a:buBlip>
                <a:blip r:embed="rId3"/>
              </a:buBlip>
            </a:pPr>
            <a:r>
              <a:rPr lang="en-AU" sz="1900" dirty="0" smtClean="0">
                <a:solidFill>
                  <a:schemeClr val="bg1"/>
                </a:solidFill>
              </a:rPr>
              <a:t>ISO 14001 accredited</a:t>
            </a:r>
          </a:p>
          <a:p>
            <a:pPr marL="269875" indent="-269875">
              <a:lnSpc>
                <a:spcPct val="150000"/>
              </a:lnSpc>
              <a:buClr>
                <a:srgbClr val="C00000"/>
              </a:buClr>
              <a:buBlip>
                <a:blip r:embed="rId3"/>
              </a:buBlip>
            </a:pPr>
            <a:r>
              <a:rPr lang="en-AU" sz="1900" dirty="0" smtClean="0">
                <a:solidFill>
                  <a:schemeClr val="bg1"/>
                </a:solidFill>
              </a:rPr>
              <a:t>EMMP – 27 Environmental Plans</a:t>
            </a:r>
          </a:p>
          <a:p>
            <a:pPr marL="269875" indent="-269875">
              <a:lnSpc>
                <a:spcPct val="150000"/>
              </a:lnSpc>
              <a:buClr>
                <a:srgbClr val="C00000"/>
              </a:buClr>
              <a:buBlip>
                <a:blip r:embed="rId3"/>
              </a:buBlip>
            </a:pPr>
            <a:r>
              <a:rPr lang="en-AU" sz="1900" dirty="0" smtClean="0">
                <a:solidFill>
                  <a:schemeClr val="bg1"/>
                </a:solidFill>
              </a:rPr>
              <a:t>Weekly Environmental Inspections</a:t>
            </a:r>
            <a:endParaRPr lang="en-AU" sz="19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rot="5400000" flipH="1" flipV="1">
            <a:off x="-29029" y="5326743"/>
            <a:ext cx="783772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" name="Picture 2" descr="G:\ENVIRONMENTAL MANAGEMENT\Aerial\Tamala_Park_August 2010 Aerial 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2504" y="2120677"/>
            <a:ext cx="5931735" cy="4406690"/>
          </a:xfrm>
          <a:prstGeom prst="rect">
            <a:avLst/>
          </a:prstGeom>
          <a:noFill/>
        </p:spPr>
      </p:pic>
      <p:pic>
        <p:nvPicPr>
          <p:cNvPr id="8" name="Picture 2" descr="G:\ENVIRONMENTAL MANAGEMENT\Aerial\Tamala_Park_August 2010 Aerial 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2504" y="2120677"/>
            <a:ext cx="5931735" cy="440669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 bwMode="auto">
          <a:xfrm rot="16200000" flipH="1">
            <a:off x="438912" y="4215384"/>
            <a:ext cx="2660904" cy="97840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2240280" y="5980176"/>
            <a:ext cx="2926080" cy="4572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16200000" flipH="1">
            <a:off x="3730752" y="3447288"/>
            <a:ext cx="1770888" cy="78333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16200000" flipH="1">
            <a:off x="4448556" y="5262372"/>
            <a:ext cx="1264920" cy="15849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3581400" y="2740152"/>
            <a:ext cx="643128" cy="2133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2069592" y="2743200"/>
            <a:ext cx="1551432" cy="1036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1280160" y="2862072"/>
            <a:ext cx="786384" cy="51206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509"/>
            <a:ext cx="8229600" cy="1143000"/>
          </a:xfrm>
        </p:spPr>
        <p:txBody>
          <a:bodyPr/>
          <a:lstStyle/>
          <a:p>
            <a:pPr algn="ctr"/>
            <a:r>
              <a:rPr lang="en-AU" sz="4200" dirty="0" smtClean="0">
                <a:solidFill>
                  <a:schemeClr val="bg1"/>
                </a:solidFill>
                <a:latin typeface="+mn-lt"/>
              </a:rPr>
              <a:t>MRC introduction to </a:t>
            </a:r>
            <a:br>
              <a:rPr lang="en-AU" sz="4200" dirty="0" smtClean="0">
                <a:solidFill>
                  <a:schemeClr val="bg1"/>
                </a:solidFill>
                <a:latin typeface="+mn-lt"/>
              </a:rPr>
            </a:br>
            <a:r>
              <a:rPr lang="en-AU" sz="4200" dirty="0" smtClean="0">
                <a:solidFill>
                  <a:schemeClr val="bg1"/>
                </a:solidFill>
                <a:latin typeface="+mn-lt"/>
              </a:rPr>
              <a:t> Millipedes</a:t>
            </a:r>
            <a:endParaRPr lang="en-AU" sz="4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2" descr="G:\ENVIRONMENTAL MANAGEMENT\Aerial\Tamala_Park_August 2010 Aerial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504" y="2120677"/>
            <a:ext cx="5931735" cy="44066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237172" y="2261937"/>
            <a:ext cx="290682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Aft>
                <a:spcPts val="600"/>
              </a:spcAft>
              <a:buClr>
                <a:srgbClr val="C00000"/>
              </a:buClr>
              <a:buBlip>
                <a:blip r:embed="rId3"/>
              </a:buBlip>
            </a:pPr>
            <a:r>
              <a:rPr lang="en-AU" dirty="0" smtClean="0">
                <a:solidFill>
                  <a:schemeClr val="bg1"/>
                </a:solidFill>
              </a:rPr>
              <a:t>It has been suggested that household green waste brought in the millipede</a:t>
            </a:r>
          </a:p>
          <a:p>
            <a:pPr marL="355600" indent="-355600">
              <a:spcAft>
                <a:spcPts val="600"/>
              </a:spcAft>
              <a:buClr>
                <a:srgbClr val="C00000"/>
              </a:buClr>
              <a:buBlip>
                <a:blip r:embed="rId3"/>
              </a:buBlip>
            </a:pPr>
            <a:r>
              <a:rPr lang="en-AU" dirty="0" smtClean="0">
                <a:solidFill>
                  <a:schemeClr val="bg1"/>
                </a:solidFill>
              </a:rPr>
              <a:t>Up until 2005 –green waste was processed at Tamala Park </a:t>
            </a:r>
          </a:p>
          <a:p>
            <a:pPr marL="355600" indent="-355600">
              <a:spcAft>
                <a:spcPts val="600"/>
              </a:spcAft>
              <a:buClr>
                <a:srgbClr val="C00000"/>
              </a:buClr>
              <a:buBlip>
                <a:blip r:embed="rId3"/>
              </a:buBlip>
            </a:pPr>
            <a:r>
              <a:rPr lang="en-AU" dirty="0" smtClean="0">
                <a:solidFill>
                  <a:schemeClr val="bg1"/>
                </a:solidFill>
              </a:rPr>
              <a:t>2005 onwards – room needed for stockpile </a:t>
            </a:r>
          </a:p>
          <a:p>
            <a:pPr marL="355600" indent="-355600">
              <a:spcAft>
                <a:spcPts val="600"/>
              </a:spcAft>
              <a:buClr>
                <a:srgbClr val="C00000"/>
              </a:buClr>
              <a:buBlip>
                <a:blip r:embed="rId3"/>
              </a:buBlip>
            </a:pPr>
            <a:r>
              <a:rPr lang="en-AU" dirty="0" smtClean="0">
                <a:solidFill>
                  <a:schemeClr val="bg1"/>
                </a:solidFill>
              </a:rPr>
              <a:t>2008 - April received first Millipede complaint from Kinross</a:t>
            </a:r>
          </a:p>
          <a:p>
            <a:pPr>
              <a:buFont typeface="Arial" pitchFamily="34" charset="0"/>
              <a:buChar char="•"/>
            </a:pP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 rot="1591963">
            <a:off x="2450593" y="5047488"/>
            <a:ext cx="521208" cy="32918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6304"/>
            <a:ext cx="8229600" cy="750770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chemeClr val="bg1"/>
                </a:solidFill>
                <a:latin typeface="+mn-lt"/>
              </a:rPr>
              <a:t>Millipede Time Line</a:t>
            </a:r>
            <a:endParaRPr lang="en-A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19515"/>
            <a:ext cx="8951975" cy="4525963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AU" dirty="0" smtClean="0">
                <a:solidFill>
                  <a:schemeClr val="bg1"/>
                </a:solidFill>
              </a:rPr>
              <a:t>During Winter of 2008 and 2009 </a:t>
            </a:r>
            <a:r>
              <a:rPr lang="en-AU" dirty="0" smtClean="0">
                <a:solidFill>
                  <a:schemeClr val="bg1"/>
                </a:solidFill>
              </a:rPr>
              <a:t>complaints increased</a:t>
            </a:r>
          </a:p>
          <a:p>
            <a:pPr lvl="1">
              <a:buBlip>
                <a:blip r:embed="rId2"/>
              </a:buBlip>
            </a:pPr>
            <a:r>
              <a:rPr lang="en-AU" dirty="0" smtClean="0">
                <a:solidFill>
                  <a:schemeClr val="bg1"/>
                </a:solidFill>
              </a:rPr>
              <a:t> (bathrooms, kitchens, outside walls, pathways)</a:t>
            </a:r>
            <a:endParaRPr lang="en-AU" dirty="0" smtClean="0">
              <a:solidFill>
                <a:schemeClr val="bg1"/>
              </a:solidFill>
            </a:endParaRPr>
          </a:p>
          <a:p>
            <a:pPr>
              <a:buBlip>
                <a:blip r:embed="rId2"/>
              </a:buBlip>
            </a:pPr>
            <a:r>
              <a:rPr lang="en-AU" dirty="0" smtClean="0">
                <a:solidFill>
                  <a:schemeClr val="bg1"/>
                </a:solidFill>
              </a:rPr>
              <a:t>2009 – MRC conducted a Kinross Millipede Survey</a:t>
            </a:r>
          </a:p>
          <a:p>
            <a:pPr lvl="1">
              <a:buClr>
                <a:srgbClr val="002060"/>
              </a:buClr>
              <a:buFont typeface="Wingdings" pitchFamily="2" charset="2"/>
              <a:buChar char="Ø"/>
            </a:pPr>
            <a:r>
              <a:rPr lang="en-AU" dirty="0" smtClean="0">
                <a:solidFill>
                  <a:schemeClr val="bg1"/>
                </a:solidFill>
              </a:rPr>
              <a:t>247 homes visited - 117 surveyed, 65 with millipede problem, 52 without </a:t>
            </a:r>
          </a:p>
          <a:p>
            <a:pPr lvl="1">
              <a:buClr>
                <a:srgbClr val="002060"/>
              </a:buClr>
              <a:buFont typeface="Wingdings" pitchFamily="2" charset="2"/>
              <a:buChar char="Ø"/>
            </a:pPr>
            <a:r>
              <a:rPr lang="en-AU" dirty="0" smtClean="0">
                <a:solidFill>
                  <a:schemeClr val="bg1"/>
                </a:solidFill>
              </a:rPr>
              <a:t>65/20 major millipede problem</a:t>
            </a:r>
          </a:p>
          <a:p>
            <a:pPr lvl="1">
              <a:buClr>
                <a:srgbClr val="002060"/>
              </a:buClr>
              <a:buFont typeface="Wingdings" pitchFamily="2" charset="2"/>
              <a:buChar char="Ø"/>
            </a:pPr>
            <a:r>
              <a:rPr lang="en-AU" dirty="0" smtClean="0">
                <a:solidFill>
                  <a:schemeClr val="bg1"/>
                </a:solidFill>
              </a:rPr>
              <a:t>19 participated in water/light trap trial</a:t>
            </a:r>
          </a:p>
          <a:p>
            <a:pPr lvl="1">
              <a:buClr>
                <a:srgbClr val="002060"/>
              </a:buClr>
              <a:buFont typeface="Wingdings" pitchFamily="2" charset="2"/>
              <a:buChar char="Ø"/>
            </a:pPr>
            <a:r>
              <a:rPr lang="en-AU" dirty="0" smtClean="0">
                <a:solidFill>
                  <a:schemeClr val="bg1"/>
                </a:solidFill>
              </a:rPr>
              <a:t>53 (not home – letter/brochure left)</a:t>
            </a:r>
            <a:endParaRPr lang="en-A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Refined</Template>
  <TotalTime>1308</TotalTime>
  <Words>812</Words>
  <Application>Microsoft Office PowerPoint</Application>
  <PresentationFormat>On-screen Show (4:3)</PresentationFormat>
  <Paragraphs>140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Refined</vt:lpstr>
      <vt:lpstr>Reducing the migration of  P. Millipedes into an urban setting</vt:lpstr>
      <vt:lpstr>Why????</vt:lpstr>
      <vt:lpstr>Contents</vt:lpstr>
      <vt:lpstr>Millipedes</vt:lpstr>
      <vt:lpstr> P. Millipede  Life Cycle</vt:lpstr>
      <vt:lpstr>Perth  Distribution</vt:lpstr>
      <vt:lpstr>Tamala Park – snap shot</vt:lpstr>
      <vt:lpstr>MRC introduction to   Millipedes</vt:lpstr>
      <vt:lpstr>Millipede Time Line</vt:lpstr>
      <vt:lpstr>2009 - MRC Plan</vt:lpstr>
      <vt:lpstr>April 2010 – Kinross Resident Meeting</vt:lpstr>
      <vt:lpstr>Why – Nematodes  </vt:lpstr>
      <vt:lpstr>Why – Nematodes ?</vt:lpstr>
      <vt:lpstr>Nematode trail –  Biological Control</vt:lpstr>
      <vt:lpstr>Physical Barrier Trial</vt:lpstr>
      <vt:lpstr>Physical Barrier modifications</vt:lpstr>
      <vt:lpstr>Installation of  Barrier</vt:lpstr>
      <vt:lpstr>Tamala Park</vt:lpstr>
      <vt:lpstr>Results of Barrier</vt:lpstr>
      <vt:lpstr>984m later – Barrier completed May 2011</vt:lpstr>
      <vt:lpstr>plus 30 Light Traps</vt:lpstr>
      <vt:lpstr>Other Stakeholders </vt:lpstr>
      <vt:lpstr>Net Result/Way Forward</vt:lpstr>
      <vt:lpstr>Questions?</vt:lpstr>
    </vt:vector>
  </TitlesOfParts>
  <Company>Mindarie Regional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Portuguese Millipedes</dc:title>
  <dc:creator>skendall</dc:creator>
  <cp:lastModifiedBy>Kgoldsmith</cp:lastModifiedBy>
  <cp:revision>96</cp:revision>
  <dcterms:created xsi:type="dcterms:W3CDTF">2010-04-14T05:19:36Z</dcterms:created>
  <dcterms:modified xsi:type="dcterms:W3CDTF">2011-09-14T06:32:46Z</dcterms:modified>
</cp:coreProperties>
</file>